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79" r:id="rId4"/>
    <p:sldId id="261" r:id="rId5"/>
    <p:sldId id="286" r:id="rId6"/>
    <p:sldId id="262" r:id="rId7"/>
    <p:sldId id="263" r:id="rId8"/>
    <p:sldId id="264" r:id="rId9"/>
    <p:sldId id="265" r:id="rId10"/>
    <p:sldId id="280" r:id="rId11"/>
    <p:sldId id="266" r:id="rId12"/>
    <p:sldId id="267" r:id="rId13"/>
    <p:sldId id="270" r:id="rId14"/>
    <p:sldId id="271" r:id="rId15"/>
    <p:sldId id="272" r:id="rId16"/>
    <p:sldId id="273" r:id="rId17"/>
    <p:sldId id="274" r:id="rId18"/>
    <p:sldId id="275" r:id="rId19"/>
    <p:sldId id="287" r:id="rId20"/>
    <p:sldId id="277" r:id="rId21"/>
    <p:sldId id="281" r:id="rId22"/>
    <p:sldId id="288" r:id="rId23"/>
    <p:sldId id="282" r:id="rId24"/>
    <p:sldId id="289" r:id="rId25"/>
    <p:sldId id="290" r:id="rId26"/>
    <p:sldId id="284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3AF02-7ADE-4D4E-9D28-039D9847531D}" type="datetimeFigureOut">
              <a:rPr lang="en-US" smtClean="0"/>
              <a:pPr/>
              <a:t>10/26/2009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744F0-0E9C-4005-B5E4-78689E53BF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3AF02-7ADE-4D4E-9D28-039D9847531D}" type="datetimeFigureOut">
              <a:rPr lang="en-US" smtClean="0"/>
              <a:pPr/>
              <a:t>10/26/2009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744F0-0E9C-4005-B5E4-78689E53BF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3AF02-7ADE-4D4E-9D28-039D9847531D}" type="datetimeFigureOut">
              <a:rPr lang="en-US" smtClean="0"/>
              <a:pPr/>
              <a:t>10/26/2009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744F0-0E9C-4005-B5E4-78689E53BF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3AF02-7ADE-4D4E-9D28-039D9847531D}" type="datetimeFigureOut">
              <a:rPr lang="en-US" smtClean="0"/>
              <a:pPr/>
              <a:t>10/26/2009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744F0-0E9C-4005-B5E4-78689E53BF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3AF02-7ADE-4D4E-9D28-039D9847531D}" type="datetimeFigureOut">
              <a:rPr lang="en-US" smtClean="0"/>
              <a:pPr/>
              <a:t>10/26/2009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744F0-0E9C-4005-B5E4-78689E53BF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3AF02-7ADE-4D4E-9D28-039D9847531D}" type="datetimeFigureOut">
              <a:rPr lang="en-US" smtClean="0"/>
              <a:pPr/>
              <a:t>10/26/2009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744F0-0E9C-4005-B5E4-78689E53BF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3AF02-7ADE-4D4E-9D28-039D9847531D}" type="datetimeFigureOut">
              <a:rPr lang="en-US" smtClean="0"/>
              <a:pPr/>
              <a:t>10/26/2009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744F0-0E9C-4005-B5E4-78689E53BF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3AF02-7ADE-4D4E-9D28-039D9847531D}" type="datetimeFigureOut">
              <a:rPr lang="en-US" smtClean="0"/>
              <a:pPr/>
              <a:t>10/26/2009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744F0-0E9C-4005-B5E4-78689E53BF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3AF02-7ADE-4D4E-9D28-039D9847531D}" type="datetimeFigureOut">
              <a:rPr lang="en-US" smtClean="0"/>
              <a:pPr/>
              <a:t>10/26/2009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744F0-0E9C-4005-B5E4-78689E53BF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3AF02-7ADE-4D4E-9D28-039D9847531D}" type="datetimeFigureOut">
              <a:rPr lang="en-US" smtClean="0"/>
              <a:pPr/>
              <a:t>10/26/2009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744F0-0E9C-4005-B5E4-78689E53BF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3AF02-7ADE-4D4E-9D28-039D9847531D}" type="datetimeFigureOut">
              <a:rPr lang="en-US" smtClean="0"/>
              <a:pPr/>
              <a:t>10/26/2009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BC744F0-0E9C-4005-B5E4-78689E53BF2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73AF02-7ADE-4D4E-9D28-039D9847531D}" type="datetimeFigureOut">
              <a:rPr lang="en-US" smtClean="0"/>
              <a:pPr/>
              <a:t>10/26/2009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BC744F0-0E9C-4005-B5E4-78689E53BF2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9600" dirty="0" smtClean="0"/>
              <a:t>SLT Briefing</a:t>
            </a:r>
            <a:endParaRPr lang="en-US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348" y="3886200"/>
            <a:ext cx="7572428" cy="1752600"/>
          </a:xfrm>
        </p:spPr>
        <p:txBody>
          <a:bodyPr/>
          <a:lstStyle/>
          <a:p>
            <a:endParaRPr lang="en-US" dirty="0" smtClean="0"/>
          </a:p>
          <a:p>
            <a:r>
              <a:rPr lang="en-US" sz="3200" dirty="0" smtClean="0"/>
              <a:t>http://tcsbigpictureproject.blogspot.com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000108"/>
            <a:ext cx="8358246" cy="54292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(2) </a:t>
            </a:r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Circle of influence/in-region  </a:t>
            </a:r>
          </a:p>
          <a:p>
            <a:pPr>
              <a:buNone/>
            </a:pPr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     support/VIP →mentoring </a:t>
            </a:r>
          </a:p>
          <a:p>
            <a:pPr>
              <a:buNone/>
            </a:pPr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     internships.</a:t>
            </a:r>
          </a:p>
          <a:p>
            <a:pPr>
              <a:buNone/>
            </a:pPr>
            <a:endParaRPr lang="en-US" sz="4800" dirty="0" smtClean="0">
              <a:solidFill>
                <a:schemeClr val="tx2">
                  <a:lumMod val="75000"/>
                </a:schemeClr>
              </a:solidFill>
              <a:latin typeface="Calibri" pitchFamily="34" charset="0"/>
            </a:endParaRPr>
          </a:p>
          <a:p>
            <a:pPr>
              <a:buNone/>
            </a:pPr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(3) Macro questions </a:t>
            </a:r>
          </a:p>
          <a:p>
            <a:pPr>
              <a:buNone/>
            </a:pPr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	    Evolving roles across TCS.</a:t>
            </a:r>
          </a:p>
          <a:p>
            <a:pPr>
              <a:buNone/>
            </a:pPr>
            <a:endParaRPr lang="en-US" sz="4000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  <a:p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57232"/>
            <a:ext cx="8329642" cy="5467368"/>
          </a:xfrm>
        </p:spPr>
        <p:txBody>
          <a:bodyPr>
            <a:normAutofit/>
          </a:bodyPr>
          <a:lstStyle/>
          <a:p>
            <a:endParaRPr lang="en-US" sz="4000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  <a:p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Macro questions will be unpicked at Vision </a:t>
            </a:r>
            <a:r>
              <a:rPr lang="en-US" sz="4800" dirty="0" err="1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Cafēs</a:t>
            </a:r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 at the end of the year.</a:t>
            </a:r>
          </a:p>
          <a:p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Big Picture Steering Group will be established. First meeting shortly.</a:t>
            </a:r>
          </a:p>
          <a:p>
            <a:endParaRPr lang="en-US" sz="4800" dirty="0">
              <a:solidFill>
                <a:schemeClr val="tx2">
                  <a:lumMod val="75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b="1" dirty="0" smtClean="0"/>
              <a:t>Pedagogy</a:t>
            </a:r>
            <a:endParaRPr lang="en-US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0174"/>
            <a:ext cx="8329642" cy="5072098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Paper on the blog</a:t>
            </a:r>
          </a:p>
          <a:p>
            <a:endParaRPr lang="en-US" sz="4000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  <a:p>
            <a:endParaRPr lang="en-US" sz="4000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  <a:p>
            <a:endParaRPr lang="en-US" sz="4000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  <a:p>
            <a:endParaRPr lang="en-US" sz="4000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  <a:p>
            <a:endParaRPr lang="en-US" sz="4000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  <a:p>
            <a:endParaRPr lang="en-US" sz="4000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  <a:p>
            <a:endParaRPr lang="en-US" sz="4000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  <a:p>
            <a:endParaRPr lang="en-US" sz="4000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  <a:p>
            <a:endParaRPr lang="en-US" sz="4000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609824"/>
            <a:ext cx="6286544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472" y="785794"/>
            <a:ext cx="8286808" cy="5715040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Russell Bishop’s work with Te </a:t>
            </a:r>
            <a:r>
              <a:rPr lang="en-US" sz="4800" dirty="0" err="1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Kotahitanga</a:t>
            </a:r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 schools focuses on:</a:t>
            </a:r>
          </a:p>
          <a:p>
            <a:pPr>
              <a:buFont typeface="Wingdings" pitchFamily="2" charset="2"/>
              <a:buChar char="§"/>
            </a:pPr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Successful teachers/effective relationships that are respectful, genuine, caring and culturally located.</a:t>
            </a:r>
            <a:endParaRPr lang="en-US" sz="4800" dirty="0">
              <a:solidFill>
                <a:schemeClr val="tx2">
                  <a:lumMod val="75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142984"/>
            <a:ext cx="8358246" cy="5429288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Teachers with high expectations for students.</a:t>
            </a:r>
          </a:p>
          <a:p>
            <a:pPr>
              <a:buFont typeface="Wingdings" pitchFamily="2" charset="2"/>
              <a:buChar char="§"/>
            </a:pPr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High quality teaching and learning.</a:t>
            </a:r>
          </a:p>
          <a:p>
            <a:pPr>
              <a:buFont typeface="Wingdings" pitchFamily="2" charset="2"/>
              <a:buChar char="§"/>
            </a:pPr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Learning as emotional as well as cognitive.</a:t>
            </a:r>
            <a:endParaRPr lang="en-US" sz="4800" dirty="0">
              <a:solidFill>
                <a:schemeClr val="tx2">
                  <a:lumMod val="75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071546"/>
            <a:ext cx="8258204" cy="5538806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John </a:t>
            </a:r>
            <a:r>
              <a:rPr lang="en-US" sz="4800" dirty="0" err="1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Hatties</a:t>
            </a:r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’ work shows that teacher interventions make a difference (effect size): we need to focus on those that make a bigger difference (and which we can influence).</a:t>
            </a:r>
            <a:endParaRPr lang="en-US" sz="4800" dirty="0">
              <a:solidFill>
                <a:schemeClr val="tx2">
                  <a:lumMod val="75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142984"/>
            <a:ext cx="8215370" cy="5032062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Those with greatest effect size include:</a:t>
            </a:r>
          </a:p>
          <a:p>
            <a:pPr>
              <a:buFont typeface="Wingdings" pitchFamily="2" charset="2"/>
              <a:buChar char="§"/>
            </a:pPr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Feedback</a:t>
            </a:r>
          </a:p>
          <a:p>
            <a:pPr>
              <a:buFont typeface="Wingdings" pitchFamily="2" charset="2"/>
              <a:buChar char="§"/>
            </a:pPr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Instructional Quality</a:t>
            </a:r>
          </a:p>
          <a:p>
            <a:pPr>
              <a:buFont typeface="Wingdings" pitchFamily="2" charset="2"/>
              <a:buChar char="§"/>
            </a:pPr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Setting really challenging goals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438912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endParaRPr lang="en-US" sz="4800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  <a:p>
            <a:pPr>
              <a:buFont typeface="Wingdings" pitchFamily="2" charset="2"/>
              <a:buChar char="§"/>
            </a:pPr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Peer Tutoring</a:t>
            </a:r>
          </a:p>
          <a:p>
            <a:pPr>
              <a:buFont typeface="Wingdings" pitchFamily="2" charset="2"/>
              <a:buChar char="§"/>
            </a:pPr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Parental involvement</a:t>
            </a:r>
          </a:p>
          <a:p>
            <a:pPr>
              <a:buFont typeface="Wingdings" pitchFamily="2" charset="2"/>
              <a:buChar char="§"/>
            </a:pPr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Deep questioning as a basis for learning</a:t>
            </a:r>
            <a:endParaRPr lang="en-US" sz="4800" dirty="0">
              <a:solidFill>
                <a:schemeClr val="tx2">
                  <a:lumMod val="75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/>
              <a:t>TCS:</a:t>
            </a:r>
            <a:endParaRPr lang="en-US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Acknowledge and build on current best practice.</a:t>
            </a:r>
          </a:p>
          <a:p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We have a robust Gateway model as a pilot for good practice</a:t>
            </a:r>
          </a:p>
          <a:p>
            <a:pPr>
              <a:buNone/>
            </a:pPr>
            <a:endParaRPr lang="en-US" sz="4800" dirty="0" smtClean="0">
              <a:solidFill>
                <a:schemeClr val="tx2">
                  <a:lumMod val="75000"/>
                </a:schemeClr>
              </a:solidFill>
              <a:latin typeface="Calibri" pitchFamily="34" charset="0"/>
            </a:endParaRPr>
          </a:p>
          <a:p>
            <a:endParaRPr lang="en-US" sz="4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438912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 </a:t>
            </a:r>
            <a:endParaRPr lang="en-US" sz="4800" dirty="0" smtClean="0">
              <a:solidFill>
                <a:schemeClr val="tx2">
                  <a:lumMod val="75000"/>
                </a:schemeClr>
              </a:solidFill>
              <a:latin typeface="Calibri" pitchFamily="34" charset="0"/>
            </a:endParaRPr>
          </a:p>
          <a:p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Plus Tertiary Pathways: STAR, Tertiary Link.</a:t>
            </a:r>
          </a:p>
          <a:p>
            <a:endParaRPr lang="en-US" sz="4800" dirty="0" smtClean="0">
              <a:solidFill>
                <a:schemeClr val="tx2">
                  <a:lumMod val="75000"/>
                </a:schemeClr>
              </a:solidFill>
              <a:latin typeface="Calibri" pitchFamily="34" charset="0"/>
            </a:endParaRPr>
          </a:p>
          <a:p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Current best practice with increased wrap-around support for each student.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>
            <a:noAutofit/>
          </a:bodyPr>
          <a:lstStyle/>
          <a:p>
            <a:r>
              <a:rPr lang="en-US" sz="6000" b="1" dirty="0" smtClean="0">
                <a:solidFill>
                  <a:schemeClr val="tx2">
                    <a:lumMod val="75000"/>
                  </a:schemeClr>
                </a:solidFill>
              </a:rPr>
              <a:t>Wider Context:</a:t>
            </a:r>
            <a:endParaRPr lang="en-US" sz="6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5400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26.9% of New Zealanders </a:t>
            </a:r>
          </a:p>
          <a:p>
            <a:pPr>
              <a:buNone/>
            </a:pPr>
            <a:r>
              <a:rPr lang="en-US" sz="5400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   aged 15-19 are not in   </a:t>
            </a:r>
          </a:p>
          <a:p>
            <a:pPr>
              <a:buNone/>
            </a:pPr>
            <a:r>
              <a:rPr lang="en-US" sz="5400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   education.</a:t>
            </a:r>
          </a:p>
          <a:p>
            <a:r>
              <a:rPr lang="en-US" sz="5400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Second worst dropout </a:t>
            </a:r>
          </a:p>
          <a:p>
            <a:pPr>
              <a:buNone/>
            </a:pPr>
            <a:r>
              <a:rPr lang="en-US" sz="5400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  rate in the OECD.</a:t>
            </a:r>
          </a:p>
          <a:p>
            <a:endParaRPr lang="en-US" sz="4000" dirty="0" smtClean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85794"/>
            <a:ext cx="8401080" cy="553880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				   </a:t>
            </a: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TCS diagram  </a:t>
            </a:r>
          </a:p>
          <a:p>
            <a:pPr>
              <a:buNone/>
            </a:pPr>
            <a:endParaRPr lang="en-US" sz="4000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  <a:p>
            <a:pPr>
              <a:buNone/>
            </a:pP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       N</a:t>
            </a: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					</a:t>
            </a: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CN</a:t>
            </a:r>
          </a:p>
          <a:p>
            <a:pPr>
              <a:buNone/>
            </a:pPr>
            <a:endParaRPr lang="en-US" sz="4000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  <a:p>
            <a:pPr>
              <a:buNone/>
            </a:pP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Student</a:t>
            </a:r>
          </a:p>
          <a:p>
            <a:pPr>
              <a:buNone/>
            </a:pP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Development </a:t>
            </a:r>
            <a:r>
              <a:rPr lang="en-US" sz="4000" dirty="0" err="1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Centres</a:t>
            </a:r>
            <a:endParaRPr lang="en-US" sz="4000" dirty="0" smtClean="0">
              <a:solidFill>
                <a:schemeClr val="tx2">
                  <a:lumMod val="75000"/>
                </a:schemeClr>
              </a:solidFill>
              <a:latin typeface="Calibri" pitchFamily="34" charset="0"/>
            </a:endParaRPr>
          </a:p>
          <a:p>
            <a:pPr>
              <a:buNone/>
            </a:pPr>
            <a:endParaRPr lang="en-US" sz="4000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  <a:p>
            <a:pPr>
              <a:buNone/>
            </a:pP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Hamilton </a:t>
            </a:r>
            <a:r>
              <a:rPr lang="en-US" sz="4000" dirty="0" err="1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Tauranga</a:t>
            </a: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 </a:t>
            </a:r>
            <a:r>
              <a:rPr lang="en-US" sz="4000" dirty="0" err="1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Whakatane</a:t>
            </a: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 </a:t>
            </a:r>
            <a:r>
              <a:rPr lang="en-US" sz="4000" dirty="0" err="1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Rotorua</a:t>
            </a:r>
            <a:endParaRPr lang="en-US" sz="4000" dirty="0">
              <a:solidFill>
                <a:schemeClr val="tx2">
                  <a:lumMod val="75000"/>
                </a:schemeClr>
              </a:solidFill>
              <a:latin typeface="Calibri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 rot="5400000">
            <a:off x="4465637" y="1606537"/>
            <a:ext cx="357190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500166" y="1785926"/>
            <a:ext cx="6286544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1285852" y="2000240"/>
            <a:ext cx="428628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>
            <a:off x="3964777" y="1964521"/>
            <a:ext cx="357190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6180149" y="1964521"/>
            <a:ext cx="356396" cy="79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7608909" y="1964521"/>
            <a:ext cx="356396" cy="79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5400000">
            <a:off x="1178695" y="3036091"/>
            <a:ext cx="642942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857224" y="3357562"/>
            <a:ext cx="3143272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5400000">
            <a:off x="785786" y="3429000"/>
            <a:ext cx="142876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5400000">
            <a:off x="2393141" y="3464719"/>
            <a:ext cx="214314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5400000">
            <a:off x="3894133" y="3463925"/>
            <a:ext cx="214314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5144298" y="3928272"/>
            <a:ext cx="2428892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1285852" y="5214950"/>
            <a:ext cx="6572296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rot="5400000">
            <a:off x="1108051" y="5392751"/>
            <a:ext cx="357190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5400000">
            <a:off x="3428992" y="5429264"/>
            <a:ext cx="428628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rot="5400000">
            <a:off x="5572132" y="5429264"/>
            <a:ext cx="428628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rot="5400000">
            <a:off x="7680347" y="5392751"/>
            <a:ext cx="357190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tx2">
                    <a:lumMod val="75000"/>
                  </a:schemeClr>
                </a:solidFill>
              </a:rPr>
              <a:t>An Example:</a:t>
            </a:r>
            <a:endParaRPr lang="en-US" sz="5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en-US" sz="4800" b="1" dirty="0" err="1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Whakatane</a:t>
            </a:r>
            <a:r>
              <a:rPr lang="en-US" sz="48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 Student Development Centre</a:t>
            </a:r>
          </a:p>
          <a:p>
            <a:pPr algn="ctr">
              <a:buNone/>
            </a:pPr>
            <a:r>
              <a:rPr lang="en-US" sz="4800" b="1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E-Plus</a:t>
            </a:r>
          </a:p>
          <a:p>
            <a:pPr>
              <a:buNone/>
            </a:pPr>
            <a:endParaRPr lang="en-US" sz="4800" b="1" dirty="0" smtClean="0">
              <a:solidFill>
                <a:schemeClr val="tx2">
                  <a:lumMod val="50000"/>
                </a:schemeClr>
              </a:solidFill>
              <a:latin typeface="+mj-lt"/>
            </a:endParaRPr>
          </a:p>
          <a:p>
            <a:pPr algn="ctr">
              <a:buNone/>
            </a:pPr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Student identified </a:t>
            </a:r>
            <a:r>
              <a:rPr lang="en-US" sz="48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(Robert)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rot="5400000">
            <a:off x="4072728" y="4714090"/>
            <a:ext cx="1000132" cy="1588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  Initial contact by SSA/YAA. Local LA allocated.</a:t>
            </a:r>
          </a:p>
          <a:p>
            <a:pPr>
              <a:buNone/>
            </a:pPr>
            <a:endParaRPr lang="en-US" sz="4800" dirty="0" smtClean="0">
              <a:solidFill>
                <a:schemeClr val="tx2">
                  <a:lumMod val="75000"/>
                </a:schemeClr>
              </a:solidFill>
              <a:latin typeface="Calibri" pitchFamily="34" charset="0"/>
            </a:endParaRPr>
          </a:p>
          <a:p>
            <a:pPr>
              <a:buNone/>
            </a:pPr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  Development Centre as a meeting </a:t>
            </a:r>
            <a:r>
              <a:rPr lang="en-US" sz="480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place/work support.</a:t>
            </a:r>
            <a:endParaRPr lang="en-US" sz="4800" dirty="0" smtClean="0">
              <a:solidFill>
                <a:schemeClr val="tx2">
                  <a:lumMod val="75000"/>
                </a:schemeClr>
              </a:solidFill>
              <a:latin typeface="Calibri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0108"/>
            <a:ext cx="8258204" cy="532449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60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Learning Advisor</a:t>
            </a:r>
          </a:p>
          <a:p>
            <a:pPr>
              <a:buNone/>
            </a:pPr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Steps:</a:t>
            </a:r>
          </a:p>
          <a:p>
            <a:pPr marL="914400" indent="-914400">
              <a:buNone/>
            </a:pPr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(1) Circle of Influence: meeting</a:t>
            </a:r>
          </a:p>
          <a:p>
            <a:pPr marL="914400" indent="-914400">
              <a:buNone/>
            </a:pPr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      with </a:t>
            </a:r>
            <a:r>
              <a:rPr lang="en-US" sz="4800" dirty="0" err="1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whanau</a:t>
            </a:r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, wider groups.</a:t>
            </a:r>
          </a:p>
          <a:p>
            <a:pPr marL="914400" indent="-914400">
              <a:buNone/>
            </a:pPr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(2) Student interests and </a:t>
            </a:r>
          </a:p>
          <a:p>
            <a:pPr marL="914400" indent="-914400">
              <a:buNone/>
            </a:pPr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      supports identified.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714356"/>
            <a:ext cx="8186766" cy="539593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  <a:buNone/>
            </a:pPr>
            <a:r>
              <a:rPr lang="en-US" sz="192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  VIP or significant adult   identified.         </a:t>
            </a:r>
          </a:p>
          <a:p>
            <a:pPr marL="914400" indent="-914400">
              <a:lnSpc>
                <a:spcPct val="120000"/>
              </a:lnSpc>
              <a:buNone/>
            </a:pPr>
            <a:r>
              <a:rPr lang="en-US" sz="192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(3)  </a:t>
            </a:r>
            <a:r>
              <a:rPr lang="en-US" sz="19200" dirty="0" err="1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Programme</a:t>
            </a:r>
            <a:r>
              <a:rPr lang="en-US" sz="192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 developed around interests, goals, aspirations.</a:t>
            </a:r>
          </a:p>
          <a:p>
            <a:endParaRPr lang="en-US" sz="5600" dirty="0" smtClean="0">
              <a:solidFill>
                <a:schemeClr val="tx2">
                  <a:lumMod val="75000"/>
                </a:schemeClr>
              </a:solidFill>
              <a:latin typeface="Calibri" pitchFamily="34" charset="0"/>
            </a:endParaRPr>
          </a:p>
          <a:p>
            <a:endParaRPr lang="en-US" sz="56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472" y="785794"/>
            <a:ext cx="8286808" cy="5572164"/>
          </a:xfrm>
        </p:spPr>
        <p:txBody>
          <a:bodyPr>
            <a:noAutofit/>
          </a:bodyPr>
          <a:lstStyle/>
          <a:p>
            <a:pPr marL="914400" indent="-914400">
              <a:buNone/>
            </a:pPr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(4) If needed mentoring  </a:t>
            </a:r>
          </a:p>
          <a:p>
            <a:pPr marL="914400" indent="-914400">
              <a:buNone/>
            </a:pPr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      sourced through E-Plus.</a:t>
            </a:r>
          </a:p>
          <a:p>
            <a:pPr marL="514350" indent="-514350">
              <a:buNone/>
            </a:pPr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(5) Internship/authentic learning </a:t>
            </a:r>
          </a:p>
          <a:p>
            <a:pPr marL="514350" indent="-514350">
              <a:buNone/>
            </a:pPr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      opportunities through E-Plus </a:t>
            </a:r>
          </a:p>
          <a:p>
            <a:pPr marL="514350" indent="-514350">
              <a:buNone/>
            </a:pPr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      contacts, student contacts,  </a:t>
            </a:r>
          </a:p>
          <a:p>
            <a:pPr marL="514350" indent="-514350">
              <a:buNone/>
            </a:pPr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      LA contacts, LT contacts or</a:t>
            </a:r>
          </a:p>
          <a:p>
            <a:endParaRPr lang="en-US" sz="48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142984"/>
            <a:ext cx="8229600" cy="438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</a:rPr>
              <a:t>       </a:t>
            </a:r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supported by in-region staff.</a:t>
            </a:r>
          </a:p>
          <a:p>
            <a:pPr>
              <a:buNone/>
            </a:pPr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(6) On-going monitoring and</a:t>
            </a:r>
          </a:p>
          <a:p>
            <a:pPr>
              <a:buNone/>
            </a:pPr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     review and adaptation of   </a:t>
            </a:r>
          </a:p>
          <a:p>
            <a:pPr>
              <a:buNone/>
            </a:pPr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     </a:t>
            </a:r>
            <a:r>
              <a:rPr lang="en-US" sz="4800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PoL</a:t>
            </a:r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as circumstances </a:t>
            </a:r>
          </a:p>
          <a:p>
            <a:pPr>
              <a:buNone/>
            </a:pPr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     change.</a:t>
            </a:r>
            <a:endParaRPr lang="en-US" sz="4800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0108"/>
            <a:ext cx="8329642" cy="5324492"/>
          </a:xfrm>
        </p:spPr>
        <p:txBody>
          <a:bodyPr/>
          <a:lstStyle/>
          <a:p>
            <a:endParaRPr lang="en-US" sz="4800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  <a:p>
            <a:r>
              <a:rPr lang="en-US" sz="50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Mentoring</a:t>
            </a:r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 Conference and Student Engagement Conference.</a:t>
            </a:r>
          </a:p>
          <a:p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Big Picture Conference.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215370" cy="2724912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smtClean="0"/>
              <a:t>Quotes from Dennis </a:t>
            </a:r>
            <a:r>
              <a:rPr lang="en-US" sz="5400" b="1" dirty="0" err="1" smtClean="0"/>
              <a:t>Littky</a:t>
            </a:r>
            <a:r>
              <a:rPr lang="en-US" sz="5400" b="1" dirty="0" smtClean="0"/>
              <a:t>: </a:t>
            </a:r>
            <a:br>
              <a:rPr lang="en-US" sz="5400" b="1" dirty="0" smtClean="0"/>
            </a:br>
            <a:r>
              <a:rPr lang="en-US" sz="5400" b="1" dirty="0" smtClean="0"/>
              <a:t>Big Picture: Education is Everyone’s Business</a:t>
            </a:r>
            <a:endParaRPr lang="en-US" sz="5400" b="1" dirty="0"/>
          </a:p>
        </p:txBody>
      </p:sp>
      <p:pic>
        <p:nvPicPr>
          <p:cNvPr id="1026" name="Picture 2" descr="C:\Documents and Settings\Michelle Clarke\My Documents\My Pictures\New Folder\staff-dennis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143240" y="3429000"/>
            <a:ext cx="2922846" cy="2922846"/>
          </a:xfrm>
          <a:prstGeom prst="rect">
            <a:avLst/>
          </a:prstGeom>
          <a:noFill/>
          <a:ln w="50800" cmpd="sng"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38912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52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“</a:t>
            </a:r>
            <a:r>
              <a:rPr lang="en-US" sz="52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You cannot know a kid whose voice you don’t listen to, whose interests are a mystery, whose family is excluded, and whose feelings are viewed as irrelevant to the educational process.” (page 20)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0108"/>
            <a:ext cx="8329642" cy="53244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“Kids are very attuned to adults attitudes towards them. They can tell when you have low expectations for them…. (this) can hurt them badly” (page 16)</a:t>
            </a:r>
          </a:p>
          <a:p>
            <a:pPr>
              <a:buNone/>
            </a:pPr>
            <a:endParaRPr lang="en-US" sz="4000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0108"/>
            <a:ext cx="8329642" cy="532449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“</a:t>
            </a:r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Knowledge can get in the way sometimes.” (page 16)</a:t>
            </a:r>
          </a:p>
          <a:p>
            <a:pPr>
              <a:buNone/>
            </a:pPr>
            <a:endParaRPr lang="en-US" sz="4800" dirty="0" smtClean="0">
              <a:solidFill>
                <a:schemeClr val="tx2">
                  <a:lumMod val="75000"/>
                </a:schemeClr>
              </a:solidFill>
              <a:latin typeface="Calibri" pitchFamily="34" charset="0"/>
            </a:endParaRPr>
          </a:p>
          <a:p>
            <a:pPr>
              <a:buNone/>
            </a:pPr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“The three R’s (at the Met) are relationships, relevance and </a:t>
            </a:r>
            <a:r>
              <a:rPr lang="en-US" sz="4800" dirty="0" err="1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rigour</a:t>
            </a:r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.” (page 39)</a:t>
            </a:r>
            <a:endParaRPr lang="en-US" sz="4800" dirty="0">
              <a:solidFill>
                <a:schemeClr val="tx2">
                  <a:lumMod val="75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329642" cy="518161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50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Some significant differences between BP Schools and TCS.</a:t>
            </a:r>
          </a:p>
          <a:p>
            <a:pPr>
              <a:buNone/>
            </a:pPr>
            <a:endParaRPr lang="en-US" sz="4000" dirty="0" smtClean="0">
              <a:solidFill>
                <a:schemeClr val="tx2">
                  <a:lumMod val="75000"/>
                </a:schemeClr>
              </a:solidFill>
              <a:latin typeface="Calibri" pitchFamily="34" charset="0"/>
            </a:endParaRPr>
          </a:p>
          <a:p>
            <a:pPr algn="ctr">
              <a:buNone/>
            </a:pPr>
            <a:r>
              <a:rPr lang="en-US" sz="50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The similarities are around </a:t>
            </a:r>
          </a:p>
          <a:p>
            <a:pPr algn="ctr">
              <a:buNone/>
            </a:pPr>
            <a:r>
              <a:rPr lang="en-US" sz="50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best practice.</a:t>
            </a:r>
            <a:endParaRPr lang="en-US" sz="5000" dirty="0">
              <a:solidFill>
                <a:schemeClr val="tx2">
                  <a:lumMod val="75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solidFill>
                  <a:schemeClr val="tx2">
                    <a:lumMod val="75000"/>
                  </a:schemeClr>
                </a:solidFill>
              </a:rPr>
              <a:t>Where to Now?</a:t>
            </a:r>
            <a:endParaRPr lang="en-US" sz="6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Much more detailed Team </a:t>
            </a:r>
          </a:p>
          <a:p>
            <a:pPr>
              <a:buNone/>
            </a:pPr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  Meetings to discuss:</a:t>
            </a:r>
          </a:p>
          <a:p>
            <a:pPr marL="742950" indent="-742950">
              <a:lnSpc>
                <a:spcPct val="110000"/>
              </a:lnSpc>
              <a:buNone/>
            </a:pPr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(1) Student at the centre, “1 student at a time”. “1 size fits one”.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237</TotalTime>
  <Words>537</Words>
  <Application>Microsoft Office PowerPoint</Application>
  <PresentationFormat>On-screen Show (4:3)</PresentationFormat>
  <Paragraphs>100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Flow</vt:lpstr>
      <vt:lpstr>SLT Briefing</vt:lpstr>
      <vt:lpstr>Wider Context:</vt:lpstr>
      <vt:lpstr>Slide 3</vt:lpstr>
      <vt:lpstr>Quotes from Dennis Littky:  Big Picture: Education is Everyone’s Business</vt:lpstr>
      <vt:lpstr>Slide 5</vt:lpstr>
      <vt:lpstr>Slide 6</vt:lpstr>
      <vt:lpstr>Slide 7</vt:lpstr>
      <vt:lpstr>Slide 8</vt:lpstr>
      <vt:lpstr>Where to Now?</vt:lpstr>
      <vt:lpstr>Slide 10</vt:lpstr>
      <vt:lpstr>Slide 11</vt:lpstr>
      <vt:lpstr>Pedagogy</vt:lpstr>
      <vt:lpstr>Slide 13</vt:lpstr>
      <vt:lpstr>Slide 14</vt:lpstr>
      <vt:lpstr>Slide 15</vt:lpstr>
      <vt:lpstr>Slide 16</vt:lpstr>
      <vt:lpstr>Slide 17</vt:lpstr>
      <vt:lpstr>TCS:</vt:lpstr>
      <vt:lpstr>Slide 19</vt:lpstr>
      <vt:lpstr>Slide 20</vt:lpstr>
      <vt:lpstr>An Example:</vt:lpstr>
      <vt:lpstr>Slide 22</vt:lpstr>
      <vt:lpstr>Slide 23</vt:lpstr>
      <vt:lpstr>Slide 24</vt:lpstr>
      <vt:lpstr>Slide 25</vt:lpstr>
      <vt:lpstr>Slide 26</vt:lpstr>
    </vt:vector>
  </TitlesOfParts>
  <Company>Wellington, New Zealand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SLT Briefing</dc:title>
  <dc:creator>Michelle Clarke</dc:creator>
  <cp:lastModifiedBy>jen mccutcheon</cp:lastModifiedBy>
  <cp:revision>29</cp:revision>
  <dcterms:created xsi:type="dcterms:W3CDTF">2009-10-21T01:04:56Z</dcterms:created>
  <dcterms:modified xsi:type="dcterms:W3CDTF">2009-10-26T02:45:33Z</dcterms:modified>
</cp:coreProperties>
</file>